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0" r:id="rId4"/>
    <p:sldId id="262" r:id="rId5"/>
    <p:sldId id="277" r:id="rId6"/>
    <p:sldId id="264" r:id="rId7"/>
    <p:sldId id="265" r:id="rId8"/>
    <p:sldId id="266" r:id="rId9"/>
    <p:sldId id="267" r:id="rId10"/>
    <p:sldId id="279" r:id="rId11"/>
    <p:sldId id="289" r:id="rId12"/>
    <p:sldId id="287" r:id="rId13"/>
    <p:sldId id="270" r:id="rId14"/>
    <p:sldId id="272" r:id="rId15"/>
    <p:sldId id="274" r:id="rId16"/>
    <p:sldId id="286"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9" autoAdjust="0"/>
    <p:restoredTop sz="97378" autoAdjust="0"/>
  </p:normalViewPr>
  <p:slideViewPr>
    <p:cSldViewPr>
      <p:cViewPr>
        <p:scale>
          <a:sx n="100" d="100"/>
          <a:sy n="100" d="100"/>
        </p:scale>
        <p:origin x="-204"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3973E33-230B-4E9E-9AAD-15AE63449A48}" type="datetimeFigureOut">
              <a:rPr lang="tr-TR" smtClean="0"/>
              <a:t>05.03.2015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263998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3973E33-230B-4E9E-9AAD-15AE63449A48}" type="datetimeFigureOut">
              <a:rPr lang="tr-TR" smtClean="0"/>
              <a:t>05.03.2015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404908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3973E33-230B-4E9E-9AAD-15AE63449A48}" type="datetimeFigureOut">
              <a:rPr lang="tr-TR" smtClean="0"/>
              <a:t>05.03.2015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247153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3973E33-230B-4E9E-9AAD-15AE63449A48}" type="datetimeFigureOut">
              <a:rPr lang="tr-TR" smtClean="0"/>
              <a:t>05.03.2015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425299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3973E33-230B-4E9E-9AAD-15AE63449A48}" type="datetimeFigureOut">
              <a:rPr lang="tr-TR" smtClean="0"/>
              <a:t>05.03.2015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323238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3973E33-230B-4E9E-9AAD-15AE63449A48}" type="datetimeFigureOut">
              <a:rPr lang="tr-TR" smtClean="0"/>
              <a:t>05.03.2015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40988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3973E33-230B-4E9E-9AAD-15AE63449A48}" type="datetimeFigureOut">
              <a:rPr lang="tr-TR" smtClean="0"/>
              <a:t>05.03.2015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1033765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3973E33-230B-4E9E-9AAD-15AE63449A48}" type="datetimeFigureOut">
              <a:rPr lang="tr-TR" smtClean="0"/>
              <a:t>05.03.2015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2573203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3973E33-230B-4E9E-9AAD-15AE63449A48}" type="datetimeFigureOut">
              <a:rPr lang="tr-TR" smtClean="0"/>
              <a:t>05.03.2015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861580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3973E33-230B-4E9E-9AAD-15AE63449A48}" type="datetimeFigureOut">
              <a:rPr lang="tr-TR" smtClean="0"/>
              <a:t>05.03.2015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26118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3973E33-230B-4E9E-9AAD-15AE63449A48}" type="datetimeFigureOut">
              <a:rPr lang="tr-TR" smtClean="0"/>
              <a:t>05.03.2015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A47E2BC-9B8E-482F-835D-49B9BBF0F12A}" type="slidenum">
              <a:rPr lang="tr-TR" smtClean="0"/>
              <a:t>‹#›</a:t>
            </a:fld>
            <a:endParaRPr lang="tr-TR"/>
          </a:p>
        </p:txBody>
      </p:sp>
    </p:spTree>
    <p:extLst>
      <p:ext uri="{BB962C8B-B14F-4D97-AF65-F5344CB8AC3E}">
        <p14:creationId xmlns:p14="http://schemas.microsoft.com/office/powerpoint/2010/main" val="147349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73E33-230B-4E9E-9AAD-15AE63449A48}" type="datetimeFigureOut">
              <a:rPr lang="tr-TR" smtClean="0"/>
              <a:t>05.03.2015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7E2BC-9B8E-482F-835D-49B9BBF0F12A}" type="slidenum">
              <a:rPr lang="tr-TR" smtClean="0"/>
              <a:t>‹#›</a:t>
            </a:fld>
            <a:endParaRPr lang="tr-TR"/>
          </a:p>
        </p:txBody>
      </p:sp>
    </p:spTree>
    <p:extLst>
      <p:ext uri="{BB962C8B-B14F-4D97-AF65-F5344CB8AC3E}">
        <p14:creationId xmlns:p14="http://schemas.microsoft.com/office/powerpoint/2010/main" val="34718185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dp@manas.edu.k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3672508"/>
            <a:ext cx="9144000" cy="3168352"/>
          </a:xfrm>
          <a:solidFill>
            <a:schemeClr val="accent3">
              <a:lumMod val="75000"/>
            </a:schemeClr>
          </a:solidFill>
        </p:spPr>
        <p:txBody>
          <a:bodyPr>
            <a:normAutofit fontScale="85000" lnSpcReduction="20000"/>
          </a:bodyPr>
          <a:lstStyle/>
          <a:p>
            <a:pPr algn="ctr"/>
            <a:endParaRPr lang="tr-TR" sz="8600" dirty="0" smtClean="0">
              <a:latin typeface="Franklin Gothic Heavy" pitchFamily="34" charset="0"/>
            </a:endParaRPr>
          </a:p>
          <a:p>
            <a:pPr algn="ctr"/>
            <a:r>
              <a:rPr lang="tr-TR" sz="8600" dirty="0" smtClean="0">
                <a:solidFill>
                  <a:schemeClr val="bg1"/>
                </a:solidFill>
                <a:latin typeface="Franklin Gothic Heavy" pitchFamily="34" charset="0"/>
              </a:rPr>
              <a:t>MEVLANA DEĞİŞİM PROGRAMI </a:t>
            </a:r>
          </a:p>
          <a:p>
            <a:pPr algn="ctr"/>
            <a:endParaRPr lang="tr-TR" dirty="0" smtClean="0"/>
          </a:p>
        </p:txBody>
      </p:sp>
      <p:pic>
        <p:nvPicPr>
          <p:cNvPr id="5" name="Resim 11" descr="C:\Users\abc\Desktop\YÖK LOGOLAR\Mevlana-eng-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922"/>
            <a:ext cx="4211960" cy="3635102"/>
          </a:xfrm>
          <a:prstGeom prst="rect">
            <a:avLst/>
          </a:prstGeom>
          <a:solidFill>
            <a:schemeClr val="bg1"/>
          </a:solidFill>
          <a:ln>
            <a:noFill/>
          </a:ln>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 y="8112"/>
            <a:ext cx="3780928" cy="3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5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Times New Roman" pitchFamily="18" charset="0"/>
                <a:cs typeface="Times New Roman" pitchFamily="18" charset="0"/>
              </a:rPr>
              <a:t>Öğretim Elemanları</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r>
              <a:rPr lang="tr-TR" dirty="0" smtClean="0">
                <a:latin typeface="Times New Roman" pitchFamily="18" charset="0"/>
                <a:cs typeface="Times New Roman" pitchFamily="18" charset="0"/>
              </a:rPr>
              <a:t>Öğretim elemanları değişim kapsamında gittikleri süre içerisinde haftalık en az 6 saat ders veya ders saati yerine geçebilecek panel, sunum, seminer gibi faaliyetler vermek zorundadır.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509072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latin typeface="Times New Roman" pitchFamily="18" charset="0"/>
                <a:cs typeface="Times New Roman" pitchFamily="18" charset="0"/>
              </a:rPr>
              <a:t>Başvuru Tarihleri</a:t>
            </a:r>
            <a:endParaRPr lang="tr-TR" dirty="0"/>
          </a:p>
        </p:txBody>
      </p:sp>
      <p:sp>
        <p:nvSpPr>
          <p:cNvPr id="3" name="İçerik Yer Tutucusu 2"/>
          <p:cNvSpPr>
            <a:spLocks noGrp="1"/>
          </p:cNvSpPr>
          <p:nvPr>
            <p:ph idx="1"/>
          </p:nvPr>
        </p:nvSpPr>
        <p:spPr/>
        <p:txBody>
          <a:bodyPr/>
          <a:lstStyle/>
          <a:p>
            <a:r>
              <a:rPr lang="tr-TR" dirty="0">
                <a:latin typeface="Times New Roman" pitchFamily="18" charset="0"/>
                <a:cs typeface="Times New Roman" pitchFamily="18" charset="0"/>
              </a:rPr>
              <a:t>Başvuru yılda 1 kez yapılmaktadır</a:t>
            </a:r>
            <a:r>
              <a:rPr lang="tr-TR" dirty="0" smtClean="0">
                <a:latin typeface="Times New Roman" pitchFamily="18" charset="0"/>
                <a:cs typeface="Times New Roman" pitchFamily="18" charset="0"/>
              </a:rPr>
              <a:t>.</a:t>
            </a:r>
          </a:p>
          <a:p>
            <a:endParaRPr lang="tr-TR" dirty="0" smtClean="0">
              <a:latin typeface="Times New Roman" pitchFamily="18" charset="0"/>
              <a:cs typeface="Times New Roman" pitchFamily="18" charset="0"/>
            </a:endParaRPr>
          </a:p>
          <a:p>
            <a:r>
              <a:rPr lang="tr-TR" dirty="0">
                <a:latin typeface="Times New Roman" pitchFamily="18" charset="0"/>
                <a:cs typeface="Times New Roman" pitchFamily="18" charset="0"/>
              </a:rPr>
              <a:t>Başvuru tarihleri YÖK tarafından belirlenecektir</a:t>
            </a:r>
            <a:r>
              <a:rPr lang="tr-TR" dirty="0" smtClean="0">
                <a:latin typeface="Times New Roman" pitchFamily="18" charset="0"/>
                <a:cs typeface="Times New Roman" pitchFamily="18" charset="0"/>
              </a:rPr>
              <a:t>.</a:t>
            </a:r>
          </a:p>
          <a:p>
            <a:pPr marL="0" indent="0">
              <a:buNone/>
            </a:pPr>
            <a:r>
              <a:rPr lang="tr-TR" altLang="tr-TR" dirty="0" smtClean="0"/>
              <a:t>         </a:t>
            </a:r>
            <a:r>
              <a:rPr lang="tr-TR" altLang="tr-TR" dirty="0" smtClean="0">
                <a:solidFill>
                  <a:srgbClr val="FF0000"/>
                </a:solidFill>
              </a:rPr>
              <a:t>https</a:t>
            </a:r>
            <a:r>
              <a:rPr lang="tr-TR" altLang="tr-TR" dirty="0">
                <a:solidFill>
                  <a:srgbClr val="FF0000"/>
                </a:solidFill>
              </a:rPr>
              <a:t>://mevlana.yok.gov.tr</a:t>
            </a:r>
            <a:endParaRPr lang="tr-TR" dirty="0">
              <a:solidFill>
                <a:srgbClr val="FF0000"/>
              </a:solidFill>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a:p>
        </p:txBody>
      </p:sp>
    </p:spTree>
    <p:extLst>
      <p:ext uri="{BB962C8B-B14F-4D97-AF65-F5344CB8AC3E}">
        <p14:creationId xmlns:p14="http://schemas.microsoft.com/office/powerpoint/2010/main" val="152874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tr-TR" dirty="0" smtClean="0">
                <a:latin typeface="Times New Roman" pitchFamily="18" charset="0"/>
                <a:cs typeface="Times New Roman" pitchFamily="18" charset="0"/>
              </a:rPr>
              <a:t>Başvuru Süreci</a:t>
            </a:r>
          </a:p>
        </p:txBody>
      </p:sp>
      <p:sp>
        <p:nvSpPr>
          <p:cNvPr id="3" name="Content Placeholder 2"/>
          <p:cNvSpPr>
            <a:spLocks noGrp="1"/>
          </p:cNvSpPr>
          <p:nvPr>
            <p:ph idx="1"/>
          </p:nvPr>
        </p:nvSpPr>
        <p:spPr>
          <a:xfrm>
            <a:off x="457200" y="1268760"/>
            <a:ext cx="8229600" cy="5184576"/>
          </a:xfrm>
        </p:spPr>
        <p:txBody>
          <a:bodyPr>
            <a:normAutofit/>
          </a:bodyPr>
          <a:lstStyle/>
          <a:p>
            <a:pPr>
              <a:defRPr/>
            </a:pPr>
            <a:r>
              <a:rPr lang="tr-TR" sz="2400" dirty="0" smtClean="0">
                <a:latin typeface="Times New Roman" pitchFamily="18" charset="0"/>
                <a:cs typeface="Times New Roman" pitchFamily="18" charset="0"/>
              </a:rPr>
              <a:t>Başvuru koşullarını karşılayan öğrenciler </a:t>
            </a:r>
            <a:r>
              <a:rPr lang="tr-TR" sz="2400" dirty="0">
                <a:latin typeface="Times New Roman" pitchFamily="18" charset="0"/>
                <a:cs typeface="Times New Roman" pitchFamily="18" charset="0"/>
              </a:rPr>
              <a:t>öncelikle </a:t>
            </a:r>
            <a:r>
              <a:rPr lang="tr-TR" sz="2400" b="1" dirty="0" smtClean="0">
                <a:solidFill>
                  <a:srgbClr val="7030A0"/>
                </a:solidFill>
                <a:latin typeface="Times New Roman" pitchFamily="18" charset="0"/>
                <a:cs typeface="Times New Roman" pitchFamily="18" charset="0"/>
              </a:rPr>
              <a:t>mdp.manas.edu.kg</a:t>
            </a:r>
            <a:r>
              <a:rPr lang="tr-TR" sz="2400" dirty="0" smtClean="0">
                <a:latin typeface="Times New Roman" pitchFamily="18" charset="0"/>
                <a:cs typeface="Times New Roman" pitchFamily="18" charset="0"/>
              </a:rPr>
              <a:t> web adresinden bölümlerin anlaşmalı olduğu üniversiteleri ve kontenjanları kontrol edecekler ve yalnızca protokol yapılan üniversiteler için başvuru yapabileceklerdir.</a:t>
            </a:r>
          </a:p>
          <a:p>
            <a:pPr>
              <a:defRPr/>
            </a:pPr>
            <a:endParaRPr lang="tr-TR" sz="2400" dirty="0" smtClean="0">
              <a:latin typeface="Times New Roman" pitchFamily="18" charset="0"/>
              <a:cs typeface="Times New Roman" pitchFamily="18" charset="0"/>
            </a:endParaRPr>
          </a:p>
          <a:p>
            <a:pPr>
              <a:defRPr/>
            </a:pPr>
            <a:r>
              <a:rPr lang="tr-TR" sz="2400" dirty="0">
                <a:latin typeface="Times New Roman" pitchFamily="18" charset="0"/>
                <a:cs typeface="Times New Roman" pitchFamily="18" charset="0"/>
              </a:rPr>
              <a:t>Başvuru yapacak öğrenciler ilan edilen tarihler arasında aşağıdaki form ve evrakları Mevlana Kurum Koordinatörlüğü’ne teslim etmek yoluyla başvuru yapabilirler:</a:t>
            </a:r>
          </a:p>
          <a:p>
            <a:pPr>
              <a:buFont typeface="Wingdings" pitchFamily="2" charset="2"/>
              <a:buChar char="ü"/>
              <a:defRPr/>
            </a:pPr>
            <a:r>
              <a:rPr lang="tr-TR" sz="2400" dirty="0" smtClean="0">
                <a:latin typeface="Times New Roman" pitchFamily="18" charset="0"/>
                <a:cs typeface="Times New Roman" pitchFamily="18" charset="0"/>
              </a:rPr>
              <a:t>Aday </a:t>
            </a:r>
            <a:r>
              <a:rPr lang="tr-TR" sz="2400" dirty="0">
                <a:latin typeface="Times New Roman" pitchFamily="18" charset="0"/>
                <a:cs typeface="Times New Roman" pitchFamily="18" charset="0"/>
              </a:rPr>
              <a:t>Öğrenci Başvuru Formu (1 fotoğrafla birlikte)</a:t>
            </a:r>
          </a:p>
          <a:p>
            <a:pPr>
              <a:buFont typeface="Wingdings" pitchFamily="2" charset="2"/>
              <a:buChar char="ü"/>
              <a:defRPr/>
            </a:pPr>
            <a:r>
              <a:rPr lang="tr-TR" sz="2400" dirty="0">
                <a:latin typeface="Times New Roman" pitchFamily="18" charset="0"/>
                <a:cs typeface="Times New Roman" pitchFamily="18" charset="0"/>
              </a:rPr>
              <a:t>Not dökümü (Transkript)</a:t>
            </a:r>
          </a:p>
          <a:p>
            <a:pPr>
              <a:buFont typeface="Wingdings" pitchFamily="2" charset="2"/>
              <a:buChar char="ü"/>
              <a:defRPr/>
            </a:pPr>
            <a:r>
              <a:rPr lang="tr-TR" sz="2400" dirty="0">
                <a:latin typeface="Times New Roman" pitchFamily="18" charset="0"/>
                <a:cs typeface="Times New Roman" pitchFamily="18" charset="0"/>
              </a:rPr>
              <a:t>Yabancı dil seviyesini gösterir belge (varsa)</a:t>
            </a:r>
          </a:p>
          <a:p>
            <a:pPr>
              <a:buFont typeface="Wingdings" pitchFamily="2" charset="2"/>
              <a:buChar char="ü"/>
              <a:defRPr/>
            </a:pPr>
            <a:endParaRPr lang="tr-TR" dirty="0">
              <a:latin typeface="Times New Roman" pitchFamily="18" charset="0"/>
              <a:cs typeface="Times New Roman" pitchFamily="18" charset="0"/>
            </a:endParaRPr>
          </a:p>
          <a:p>
            <a:pPr>
              <a:defRPr/>
            </a:pPr>
            <a:endParaRPr lang="tr-TR" dirty="0" smtClean="0">
              <a:latin typeface="Times New Roman" pitchFamily="18" charset="0"/>
              <a:cs typeface="Times New Roman" pitchFamily="18" charset="0"/>
            </a:endParaRPr>
          </a:p>
          <a:p>
            <a:pPr>
              <a:defRPr/>
            </a:pPr>
            <a:endParaRPr lang="tr-TR" dirty="0">
              <a:latin typeface="Times New Roman" pitchFamily="18" charset="0"/>
              <a:cs typeface="Times New Roman" pitchFamily="18" charset="0"/>
            </a:endParaRPr>
          </a:p>
          <a:p>
            <a:pPr>
              <a:defRPr/>
            </a:pPr>
            <a:endParaRPr lang="tr-TR" dirty="0" smtClean="0">
              <a:latin typeface="Times New Roman" pitchFamily="18" charset="0"/>
              <a:cs typeface="Times New Roman" pitchFamily="18" charset="0"/>
            </a:endParaRPr>
          </a:p>
        </p:txBody>
      </p:sp>
      <p:sp>
        <p:nvSpPr>
          <p:cNvPr id="14341"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fld id="{8963837B-5D94-4173-B294-AF7DD5BDE8B4}" type="slidenum">
              <a:rPr lang="en-US" altLang="tr-TR" sz="1400">
                <a:solidFill>
                  <a:schemeClr val="bg2"/>
                </a:solidFill>
              </a:rPr>
              <a:pPr>
                <a:spcBef>
                  <a:spcPct val="0"/>
                </a:spcBef>
                <a:buFontTx/>
                <a:buNone/>
              </a:pPr>
              <a:t>12</a:t>
            </a:fld>
            <a:endParaRPr lang="en-US" altLang="tr-TR" sz="1400">
              <a:solidFill>
                <a:schemeClr val="bg2"/>
              </a:solidFill>
            </a:endParaRPr>
          </a:p>
        </p:txBody>
      </p:sp>
      <p:sp>
        <p:nvSpPr>
          <p:cNvPr id="14342" name="Rectangle 6"/>
          <p:cNvSpPr>
            <a:spLocks noChangeArrowheads="1"/>
          </p:cNvSpPr>
          <p:nvPr/>
        </p:nvSpPr>
        <p:spPr bwMode="auto">
          <a:xfrm>
            <a:off x="3516313" y="6530975"/>
            <a:ext cx="211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ea typeface="MS PGothic" pitchFamily="34" charset="-128"/>
              </a:defRPr>
            </a:lvl1pPr>
            <a:lvl2pPr marL="742950" indent="-285750">
              <a:spcBef>
                <a:spcPct val="20000"/>
              </a:spcBef>
              <a:buChar char="–"/>
              <a:defRPr sz="2800">
                <a:solidFill>
                  <a:schemeClr val="tx1"/>
                </a:solidFill>
                <a:latin typeface="Times New Roman" pitchFamily="18" charset="0"/>
                <a:ea typeface="MS PGothic" pitchFamily="34" charset="-128"/>
              </a:defRPr>
            </a:lvl2pPr>
            <a:lvl3pPr marL="1143000" indent="-228600">
              <a:spcBef>
                <a:spcPct val="20000"/>
              </a:spcBef>
              <a:buChar char="•"/>
              <a:defRPr sz="2400">
                <a:solidFill>
                  <a:schemeClr val="tx1"/>
                </a:solidFill>
                <a:latin typeface="Times New Roman" pitchFamily="18" charset="0"/>
                <a:ea typeface="MS PGothic" pitchFamily="34" charset="-128"/>
              </a:defRPr>
            </a:lvl3pPr>
            <a:lvl4pPr marL="1600200" indent="-228600">
              <a:spcBef>
                <a:spcPct val="20000"/>
              </a:spcBef>
              <a:buChar char="–"/>
              <a:defRPr sz="2000">
                <a:solidFill>
                  <a:schemeClr val="tx1"/>
                </a:solidFill>
                <a:latin typeface="Times New Roman" pitchFamily="18" charset="0"/>
                <a:ea typeface="MS PGothic" pitchFamily="34" charset="-128"/>
              </a:defRPr>
            </a:lvl4pPr>
            <a:lvl5pPr marL="2057400" indent="-22860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50000"/>
              </a:spcBef>
              <a:buFontTx/>
              <a:buNone/>
            </a:pPr>
            <a:r>
              <a:rPr lang="tr-TR" altLang="tr-TR" sz="1400" b="0"/>
              <a:t>https://mevlana.yok.gov.tr/</a:t>
            </a:r>
          </a:p>
        </p:txBody>
      </p:sp>
    </p:spTree>
    <p:extLst>
      <p:ext uri="{BB962C8B-B14F-4D97-AF65-F5344CB8AC3E}">
        <p14:creationId xmlns:p14="http://schemas.microsoft.com/office/powerpoint/2010/main" val="285691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Times New Roman" pitchFamily="18" charset="0"/>
                <a:cs typeface="Times New Roman" pitchFamily="18" charset="0"/>
              </a:rPr>
              <a:t>Dönem Kaybına Uğranır mı?</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a:xfrm>
            <a:off x="35496" y="1600200"/>
            <a:ext cx="8856984" cy="4525963"/>
          </a:xfrm>
        </p:spPr>
        <p:txBody>
          <a:bodyPr>
            <a:normAutofit/>
          </a:bodyPr>
          <a:lstStyle/>
          <a:p>
            <a:r>
              <a:rPr lang="tr-TR" sz="2800" dirty="0" smtClean="0">
                <a:latin typeface="Times New Roman" pitchFamily="18" charset="0"/>
                <a:cs typeface="Times New Roman" pitchFamily="18" charset="0"/>
              </a:rPr>
              <a:t>Öğrenci değişim programından faydalandığında dönem kaybına uğramaz. Orada aldığı derslerin karşılığı gitmeden önce belirlenir ve döndüğünde sayılır.</a:t>
            </a:r>
          </a:p>
          <a:p>
            <a:endParaRPr lang="tr-TR" sz="2800" dirty="0" smtClean="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Başarısız olduğu dersleri döndüğünde kayıtlı olduğu kurumda tekrar alır.</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2340080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Burs Miktarı ve Barınma</a:t>
            </a:r>
            <a:endParaRPr lang="tr-TR" dirty="0"/>
          </a:p>
        </p:txBody>
      </p:sp>
      <p:sp>
        <p:nvSpPr>
          <p:cNvPr id="3" name="İçerik Yer Tutucusu 2"/>
          <p:cNvSpPr>
            <a:spLocks noGrp="1"/>
          </p:cNvSpPr>
          <p:nvPr>
            <p:ph idx="1"/>
          </p:nvPr>
        </p:nvSpPr>
        <p:spPr/>
        <p:txBody>
          <a:bodyPr/>
          <a:lstStyle/>
          <a:p>
            <a:r>
              <a:rPr lang="tr-TR" dirty="0" smtClean="0"/>
              <a:t>Öğrencilere Burs Miktarı 560 Türk Lirasıdır.</a:t>
            </a:r>
          </a:p>
          <a:p>
            <a:endParaRPr lang="tr-TR" dirty="0" smtClean="0"/>
          </a:p>
          <a:p>
            <a:r>
              <a:rPr lang="tr-TR" dirty="0" smtClean="0"/>
              <a:t>Barınma İmkanları Üniversitelere göre değişmektedir.</a:t>
            </a:r>
            <a:endParaRPr lang="tr-TR" dirty="0"/>
          </a:p>
        </p:txBody>
      </p:sp>
    </p:spTree>
    <p:extLst>
      <p:ext uri="{BB962C8B-B14F-4D97-AF65-F5344CB8AC3E}">
        <p14:creationId xmlns:p14="http://schemas.microsoft.com/office/powerpoint/2010/main" val="358321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Öğretim Elemanlarına Sağlanan Destekler?</a:t>
            </a:r>
            <a:endParaRPr lang="tr-TR"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5" y="1893540"/>
            <a:ext cx="92075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919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altLang="tr-TR" dirty="0">
                <a:latin typeface="Times New Roman" pitchFamily="18" charset="0"/>
                <a:cs typeface="Times New Roman" pitchFamily="18" charset="0"/>
              </a:rPr>
              <a:t>İletişim</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a:xfrm>
            <a:off x="179512" y="1412776"/>
            <a:ext cx="8712968" cy="4896544"/>
          </a:xfrm>
        </p:spPr>
        <p:txBody>
          <a:bodyPr>
            <a:normAutofit/>
          </a:bodyPr>
          <a:lstStyle/>
          <a:p>
            <a:pPr marL="82296" indent="0">
              <a:buNone/>
            </a:pPr>
            <a:r>
              <a:rPr lang="tr-TR" sz="3600" dirty="0" smtClean="0">
                <a:latin typeface="Times New Roman" pitchFamily="18" charset="0"/>
                <a:cs typeface="Times New Roman" pitchFamily="18" charset="0"/>
              </a:rPr>
              <a:t>Kırgızistan-Türkiye </a:t>
            </a:r>
            <a:r>
              <a:rPr lang="tr-TR" sz="3600" dirty="0">
                <a:latin typeface="Times New Roman" pitchFamily="18" charset="0"/>
                <a:cs typeface="Times New Roman" pitchFamily="18" charset="0"/>
              </a:rPr>
              <a:t>M</a:t>
            </a:r>
            <a:r>
              <a:rPr lang="tr-TR" sz="3600" dirty="0" smtClean="0">
                <a:latin typeface="Times New Roman" pitchFamily="18" charset="0"/>
                <a:cs typeface="Times New Roman" pitchFamily="18" charset="0"/>
              </a:rPr>
              <a:t>anas Üniversitesi</a:t>
            </a:r>
          </a:p>
          <a:p>
            <a:pPr marL="82296" indent="0">
              <a:buNone/>
            </a:pPr>
            <a:r>
              <a:rPr lang="tr-TR" sz="3600" dirty="0" smtClean="0">
                <a:latin typeface="Times New Roman" pitchFamily="18" charset="0"/>
                <a:cs typeface="Times New Roman" pitchFamily="18" charset="0"/>
              </a:rPr>
              <a:t>Mevlana Değişim Programı</a:t>
            </a:r>
            <a:r>
              <a:rPr lang="tr-TR" sz="3600" dirty="0" smtClean="0">
                <a:latin typeface="Times New Roman" pitchFamily="18" charset="0"/>
                <a:cs typeface="Times New Roman" pitchFamily="18" charset="0"/>
              </a:rPr>
              <a:t> </a:t>
            </a:r>
          </a:p>
          <a:p>
            <a:pPr marL="82296" indent="0">
              <a:buNone/>
            </a:pPr>
            <a:r>
              <a:rPr lang="tr-TR" sz="2800" dirty="0" smtClean="0">
                <a:latin typeface="Times New Roman" pitchFamily="18" charset="0"/>
                <a:cs typeface="Times New Roman" pitchFamily="18" charset="0"/>
              </a:rPr>
              <a:t>   </a:t>
            </a:r>
          </a:p>
          <a:p>
            <a:pPr marL="82296" indent="0">
              <a:buNone/>
            </a:pPr>
            <a:r>
              <a:rPr lang="tr-TR" sz="2800" dirty="0" smtClean="0">
                <a:latin typeface="Times New Roman" pitchFamily="18" charset="0"/>
                <a:cs typeface="Times New Roman" pitchFamily="18" charset="0"/>
              </a:rPr>
              <a:t>e-posta</a:t>
            </a:r>
            <a:r>
              <a:rPr lang="tr-TR" sz="2800" dirty="0">
                <a:latin typeface="Times New Roman" pitchFamily="18" charset="0"/>
                <a:cs typeface="Times New Roman" pitchFamily="18" charset="0"/>
              </a:rPr>
              <a:t>: </a:t>
            </a:r>
            <a:r>
              <a:rPr lang="tr-TR" sz="2800" u="sng" dirty="0">
                <a:solidFill>
                  <a:srgbClr val="7030A0"/>
                </a:solidFill>
                <a:latin typeface="Times New Roman" pitchFamily="18" charset="0"/>
                <a:cs typeface="Times New Roman" pitchFamily="18" charset="0"/>
                <a:hlinkClick r:id="rId2"/>
              </a:rPr>
              <a:t>mdp@manas.edu.kg</a:t>
            </a:r>
            <a:endParaRPr lang="tr-TR" sz="2800" u="sng" dirty="0">
              <a:solidFill>
                <a:srgbClr val="7030A0"/>
              </a:solidFill>
              <a:latin typeface="Times New Roman" pitchFamily="18" charset="0"/>
              <a:cs typeface="Times New Roman" pitchFamily="18" charset="0"/>
            </a:endParaRPr>
          </a:p>
          <a:p>
            <a:pPr marL="82296" indent="0">
              <a:buNone/>
            </a:pPr>
            <a:endParaRPr lang="tr-T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298429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MEVLANA DEĞİŞİM PROGRAMI</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r>
              <a:rPr lang="tr-TR" sz="2800" dirty="0">
                <a:latin typeface="Times New Roman" pitchFamily="18" charset="0"/>
                <a:cs typeface="Times New Roman" pitchFamily="18" charset="0"/>
              </a:rPr>
              <a:t>Mevlana Değişim Programı, </a:t>
            </a:r>
            <a:r>
              <a:rPr lang="tr-TR" sz="2800" dirty="0" smtClean="0">
                <a:latin typeface="Times New Roman" pitchFamily="18" charset="0"/>
                <a:cs typeface="Times New Roman" pitchFamily="18" charset="0"/>
              </a:rPr>
              <a:t>Türkiye’de yurt içinde </a:t>
            </a:r>
            <a:r>
              <a:rPr lang="tr-TR" sz="2800" dirty="0">
                <a:latin typeface="Times New Roman" pitchFamily="18" charset="0"/>
                <a:cs typeface="Times New Roman" pitchFamily="18" charset="0"/>
              </a:rPr>
              <a:t>eğitim veren yükseköğretim kurumları ile </a:t>
            </a:r>
            <a:r>
              <a:rPr lang="tr-TR" sz="2800" dirty="0" smtClean="0">
                <a:latin typeface="Times New Roman" pitchFamily="18" charset="0"/>
                <a:cs typeface="Times New Roman" pitchFamily="18" charset="0"/>
              </a:rPr>
              <a:t>yurt dışında </a:t>
            </a:r>
            <a:r>
              <a:rPr lang="tr-TR" sz="2800" dirty="0">
                <a:latin typeface="Times New Roman" pitchFamily="18" charset="0"/>
                <a:cs typeface="Times New Roman" pitchFamily="18" charset="0"/>
              </a:rPr>
              <a:t>eğitim veren yükseköğretim kurumları arasında öğrenci ve öğretim elemanı değişimini gerçekleştirmeyi amaçlayan bir programdır. </a:t>
            </a:r>
            <a:endParaRPr lang="tr-TR" sz="2800" dirty="0" smtClean="0">
              <a:latin typeface="Times New Roman" pitchFamily="18" charset="0"/>
              <a:cs typeface="Times New Roman" pitchFamily="18" charset="0"/>
            </a:endParaRPr>
          </a:p>
          <a:p>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Yönetmeliği 23 Ağustos 2011 tarih ve 28034 sayılı Resmi </a:t>
            </a:r>
            <a:r>
              <a:rPr lang="tr-TR" sz="2800" dirty="0" err="1" smtClean="0">
                <a:latin typeface="Times New Roman" pitchFamily="18" charset="0"/>
                <a:cs typeface="Times New Roman" pitchFamily="18" charset="0"/>
              </a:rPr>
              <a:t>Gazete</a:t>
            </a:r>
            <a:r>
              <a:rPr lang="tr-TR" altLang="tr-TR" sz="2800" dirty="0" err="1" smtClean="0">
                <a:latin typeface="Times New Roman" pitchFamily="18" charset="0"/>
                <a:cs typeface="Times New Roman" pitchFamily="18" charset="0"/>
              </a:rPr>
              <a:t>’</a:t>
            </a:r>
            <a:r>
              <a:rPr lang="tr-TR" sz="2800" dirty="0" err="1" smtClean="0">
                <a:latin typeface="Times New Roman" pitchFamily="18" charset="0"/>
                <a:cs typeface="Times New Roman" pitchFamily="18" charset="0"/>
              </a:rPr>
              <a:t>de</a:t>
            </a:r>
            <a:r>
              <a:rPr lang="tr-TR" sz="2800" dirty="0" smtClean="0">
                <a:latin typeface="Times New Roman" pitchFamily="18" charset="0"/>
                <a:cs typeface="Times New Roman" pitchFamily="18" charset="0"/>
              </a:rPr>
              <a:t> yayımlandı.</a:t>
            </a:r>
          </a:p>
          <a:p>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37772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Times New Roman" pitchFamily="18" charset="0"/>
                <a:cs typeface="Times New Roman" pitchFamily="18" charset="0"/>
              </a:rPr>
              <a:t>HANGİ ÜLKELERE </a:t>
            </a:r>
            <a:r>
              <a:rPr lang="tr-TR" dirty="0" smtClean="0">
                <a:latin typeface="Times New Roman" pitchFamily="18" charset="0"/>
                <a:cs typeface="Times New Roman" pitchFamily="18" charset="0"/>
              </a:rPr>
              <a:t>GİDİLEBİLİNİR</a:t>
            </a:r>
            <a:r>
              <a:rPr lang="ky-KG" dirty="0" smtClean="0">
                <a:latin typeface="Times New Roman" pitchFamily="18" charset="0"/>
                <a:cs typeface="Times New Roman" pitchFamily="18" charset="0"/>
              </a:rPr>
              <a:t>?</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a:xfrm>
            <a:off x="107504" y="1600200"/>
            <a:ext cx="8928992" cy="4525963"/>
          </a:xfrm>
        </p:spPr>
        <p:txBody>
          <a:bodyPr/>
          <a:lstStyle/>
          <a:p>
            <a:pPr marL="82296" indent="0">
              <a:buNone/>
            </a:pPr>
            <a:endParaRPr lang="tr-TR" dirty="0" smtClean="0">
              <a:latin typeface="Times New Roman" pitchFamily="18" charset="0"/>
              <a:cs typeface="Times New Roman" pitchFamily="18" charset="0"/>
            </a:endParaRPr>
          </a:p>
          <a:p>
            <a:pPr marL="82296" indent="0">
              <a:buNone/>
            </a:pPr>
            <a:r>
              <a:rPr lang="tr-TR" dirty="0" smtClean="0">
                <a:latin typeface="Times New Roman" pitchFamily="18" charset="0"/>
                <a:cs typeface="Times New Roman" pitchFamily="18" charset="0"/>
              </a:rPr>
              <a:t>Mevlana Değişim Programı sadece Türkiye’de bulunan üniversitemiz ile anlaşmalı Yükseköğretim Kurumlarını kapsar.</a:t>
            </a:r>
          </a:p>
          <a:p>
            <a:pPr marL="82296" indent="0">
              <a:buNone/>
            </a:pPr>
            <a:endParaRPr lang="tr-TR" dirty="0">
              <a:latin typeface="Times New Roman" pitchFamily="18" charset="0"/>
              <a:cs typeface="Times New Roman" pitchFamily="18" charset="0"/>
            </a:endParaRPr>
          </a:p>
          <a:p>
            <a:pPr marL="82296" indent="0">
              <a:buNone/>
            </a:pPr>
            <a:endParaRPr lang="tr-TR"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0985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latin typeface="Times New Roman" pitchFamily="18" charset="0"/>
                <a:cs typeface="Times New Roman" pitchFamily="18" charset="0"/>
              </a:rPr>
              <a:t>DEĞİŞİM SÜRESİ NE KADAR</a:t>
            </a:r>
            <a:endParaRPr lang="tr-TR" sz="36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r>
              <a:rPr lang="tr-TR" sz="2800" dirty="0" smtClean="0">
                <a:latin typeface="Times New Roman" pitchFamily="18" charset="0"/>
                <a:cs typeface="Times New Roman" pitchFamily="18" charset="0"/>
              </a:rPr>
              <a:t>Değişim programına katılmak isteyen öğrenciler en az bir en fazla iki dönem,</a:t>
            </a:r>
          </a:p>
          <a:p>
            <a:endParaRPr lang="tr-TR" sz="2800" dirty="0" smtClean="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a:p>
            <a:r>
              <a:rPr lang="tr-TR" sz="2800" dirty="0" smtClean="0">
                <a:latin typeface="Times New Roman" pitchFamily="18" charset="0"/>
                <a:cs typeface="Times New Roman" pitchFamily="18" charset="0"/>
              </a:rPr>
              <a:t>Öğretim elemanları ise en az 1 hafta en fazla 3 ay değişimden faydalanabilirler.</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91823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latin typeface="Times New Roman" pitchFamily="18" charset="0"/>
                <a:cs typeface="Times New Roman" pitchFamily="18" charset="0"/>
              </a:rPr>
              <a:t>KİMLER </a:t>
            </a:r>
            <a:r>
              <a:rPr lang="tr-TR" sz="4000" dirty="0" smtClean="0">
                <a:latin typeface="Times New Roman" pitchFamily="18" charset="0"/>
                <a:cs typeface="Times New Roman" pitchFamily="18" charset="0"/>
              </a:rPr>
              <a:t>BAŞVURABİLİR</a:t>
            </a:r>
            <a:r>
              <a:rPr lang="ky-KG" sz="4000" dirty="0" smtClean="0">
                <a:latin typeface="Times New Roman" pitchFamily="18" charset="0"/>
                <a:cs typeface="Times New Roman" pitchFamily="18" charset="0"/>
              </a:rPr>
              <a:t>?</a:t>
            </a:r>
            <a:endParaRPr lang="tr-TR" sz="4000" dirty="0">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pPr marL="82296" indent="0">
              <a:buNone/>
            </a:pPr>
            <a:endParaRPr lang="tr-TR" dirty="0" smtClean="0">
              <a:latin typeface="Times New Roman" pitchFamily="18" charset="0"/>
              <a:cs typeface="Times New Roman" pitchFamily="18" charset="0"/>
            </a:endParaRPr>
          </a:p>
          <a:p>
            <a:pPr marL="82296" indent="0">
              <a:buNone/>
            </a:pPr>
            <a:r>
              <a:rPr lang="tr-TR" dirty="0" smtClean="0">
                <a:latin typeface="Times New Roman" pitchFamily="18" charset="0"/>
                <a:cs typeface="Times New Roman" pitchFamily="18" charset="0"/>
              </a:rPr>
              <a:t>Üniversitemizin ön </a:t>
            </a:r>
            <a:r>
              <a:rPr lang="tr-TR" dirty="0">
                <a:latin typeface="Times New Roman" pitchFamily="18" charset="0"/>
                <a:cs typeface="Times New Roman" pitchFamily="18" charset="0"/>
              </a:rPr>
              <a:t>lisans, lisans, </a:t>
            </a:r>
            <a:r>
              <a:rPr lang="tr-TR" dirty="0" err="1">
                <a:latin typeface="Times New Roman" pitchFamily="18" charset="0"/>
                <a:cs typeface="Times New Roman" pitchFamily="18" charset="0"/>
              </a:rPr>
              <a:t>yüksek</a:t>
            </a:r>
            <a:r>
              <a:rPr lang="tr-TR" dirty="0">
                <a:latin typeface="Times New Roman" pitchFamily="18" charset="0"/>
                <a:cs typeface="Times New Roman" pitchFamily="18" charset="0"/>
              </a:rPr>
              <a:t> lisans ve </a:t>
            </a:r>
            <a:r>
              <a:rPr lang="tr-TR" dirty="0" smtClean="0">
                <a:latin typeface="Times New Roman" pitchFamily="18" charset="0"/>
                <a:cs typeface="Times New Roman" pitchFamily="18" charset="0"/>
              </a:rPr>
              <a:t>doktora programlarına kayıtlı </a:t>
            </a:r>
            <a:r>
              <a:rPr lang="tr-TR" dirty="0" err="1" smtClean="0">
                <a:latin typeface="Times New Roman" pitchFamily="18" charset="0"/>
                <a:cs typeface="Times New Roman" pitchFamily="18" charset="0"/>
              </a:rPr>
              <a:t>öğrenciler</a:t>
            </a:r>
            <a:r>
              <a:rPr lang="tr-TR" dirty="0">
                <a:latin typeface="Times New Roman" pitchFamily="18" charset="0"/>
                <a:cs typeface="Times New Roman" pitchFamily="18" charset="0"/>
              </a:rPr>
              <a:t>,</a:t>
            </a:r>
            <a:endParaRPr lang="tr-TR" dirty="0" smtClean="0">
              <a:latin typeface="Times New Roman" pitchFamily="18" charset="0"/>
              <a:cs typeface="Times New Roman" pitchFamily="18" charset="0"/>
            </a:endParaRPr>
          </a:p>
          <a:p>
            <a:pPr marL="82296" indent="0">
              <a:buNone/>
            </a:pPr>
            <a:endParaRPr lang="tr-TR" dirty="0">
              <a:latin typeface="Times New Roman" pitchFamily="18" charset="0"/>
              <a:cs typeface="Times New Roman" pitchFamily="18" charset="0"/>
            </a:endParaRPr>
          </a:p>
          <a:p>
            <a:pPr marL="82296" indent="0">
              <a:buNone/>
            </a:pPr>
            <a:r>
              <a:rPr lang="tr-TR" dirty="0" smtClean="0">
                <a:latin typeface="Times New Roman" pitchFamily="18" charset="0"/>
                <a:cs typeface="Times New Roman" pitchFamily="18" charset="0"/>
              </a:rPr>
              <a:t>Üniversitemizde </a:t>
            </a:r>
            <a:r>
              <a:rPr lang="tr-TR" dirty="0" err="1">
                <a:latin typeface="Times New Roman" pitchFamily="18" charset="0"/>
                <a:cs typeface="Times New Roman" pitchFamily="18" charset="0"/>
              </a:rPr>
              <a:t>görev</a:t>
            </a:r>
            <a:r>
              <a:rPr lang="tr-TR" dirty="0">
                <a:latin typeface="Times New Roman" pitchFamily="18" charset="0"/>
                <a:cs typeface="Times New Roman" pitchFamily="18" charset="0"/>
              </a:rPr>
              <a:t> yapan </a:t>
            </a:r>
            <a:r>
              <a:rPr lang="tr-TR" dirty="0" err="1">
                <a:latin typeface="Times New Roman" pitchFamily="18" charset="0"/>
                <a:cs typeface="Times New Roman" pitchFamily="18" charset="0"/>
              </a:rPr>
              <a:t>tüm</a:t>
            </a:r>
            <a:r>
              <a:rPr lang="tr-TR" dirty="0">
                <a:latin typeface="Times New Roman" pitchFamily="18" charset="0"/>
                <a:cs typeface="Times New Roman" pitchFamily="18" charset="0"/>
              </a:rPr>
              <a:t> </a:t>
            </a:r>
            <a:r>
              <a:rPr lang="tr-TR" dirty="0" err="1" smtClean="0">
                <a:latin typeface="Times New Roman" pitchFamily="18" charset="0"/>
                <a:cs typeface="Times New Roman" pitchFamily="18" charset="0"/>
              </a:rPr>
              <a:t>öğretim</a:t>
            </a:r>
            <a:r>
              <a:rPr lang="tr-TR" dirty="0" smtClean="0">
                <a:latin typeface="Times New Roman" pitchFamily="18" charset="0"/>
                <a:cs typeface="Times New Roman" pitchFamily="18" charset="0"/>
              </a:rPr>
              <a:t> elemanları başvuruda bulunabilir.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83238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lgn="ctr">
              <a:buNone/>
            </a:pPr>
            <a:r>
              <a:rPr lang="tr-TR" dirty="0" smtClean="0">
                <a:latin typeface="Times New Roman" pitchFamily="18" charset="0"/>
                <a:cs typeface="Times New Roman" pitchFamily="18" charset="0"/>
              </a:rPr>
              <a:t>ÜNİVERSİTEMİZİN SENATO KARARI</a:t>
            </a:r>
          </a:p>
          <a:p>
            <a:pPr marL="0" indent="0" algn="ctr">
              <a:buNone/>
            </a:pPr>
            <a:endParaRPr lang="tr-TR"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Üniversitemiz ‘Değişim Programı’ndan yararlanmak için Fakülte/Yüksekokullarda 5’inci ve 6’ıncı yarıyıl, Meslek Yüksekokulunda ise 3’üncü yarıyıl öğrencilerinin katılmalarına,</a:t>
            </a:r>
          </a:p>
          <a:p>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Değişim programına başvuran öğrencilerin ilgili Bölüm Başkanlığı tarafından öğrencinin gideceği üniversitenin ilgili bölüm çerçeve programı ile öğrencinin kayıtlı olduğu bölüm dersleri ve kredileri açısından uygunluk(eşdeğerlik) incelemesi yapılması ve bu değerlendirmenin Fakülte/ Yüksek okul ve Meslek Yüksekokulu Yönetim Kurulunda görüşülmesi gerekmektedir.</a:t>
            </a: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353630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smtClean="0">
                <a:latin typeface="Times New Roman" pitchFamily="18" charset="0"/>
                <a:cs typeface="Times New Roman" pitchFamily="18" charset="0"/>
              </a:rPr>
              <a:t>BAŞVURU ŞARTLARI</a:t>
            </a:r>
            <a:endParaRPr lang="tr-TR" sz="4000" dirty="0">
              <a:latin typeface="Times New Roman" pitchFamily="18" charset="0"/>
              <a:cs typeface="Times New Roman" pitchFamily="18" charset="0"/>
            </a:endParaRPr>
          </a:p>
        </p:txBody>
      </p:sp>
      <p:sp>
        <p:nvSpPr>
          <p:cNvPr id="3" name="İçerik Yer Tutucusu 2"/>
          <p:cNvSpPr>
            <a:spLocks noGrp="1"/>
          </p:cNvSpPr>
          <p:nvPr>
            <p:ph idx="1"/>
          </p:nvPr>
        </p:nvSpPr>
        <p:spPr>
          <a:xfrm>
            <a:off x="107504" y="1484784"/>
            <a:ext cx="8784976" cy="4525963"/>
          </a:xfrm>
        </p:spPr>
        <p:txBody>
          <a:bodyPr>
            <a:normAutofit/>
          </a:bodyPr>
          <a:lstStyle/>
          <a:p>
            <a:r>
              <a:rPr lang="tr-TR" dirty="0">
                <a:latin typeface="Times New Roman" pitchFamily="18" charset="0"/>
                <a:cs typeface="Times New Roman" pitchFamily="18" charset="0"/>
              </a:rPr>
              <a:t>Öğrencinin, </a:t>
            </a:r>
            <a:r>
              <a:rPr lang="tr-TR" dirty="0" smtClean="0">
                <a:latin typeface="Times New Roman" pitchFamily="18" charset="0"/>
                <a:cs typeface="Times New Roman" pitchFamily="18" charset="0"/>
              </a:rPr>
              <a:t>üniversitemizin </a:t>
            </a:r>
            <a:r>
              <a:rPr lang="tr-TR" dirty="0">
                <a:latin typeface="Times New Roman" pitchFamily="18" charset="0"/>
                <a:cs typeface="Times New Roman" pitchFamily="18" charset="0"/>
              </a:rPr>
              <a:t>programlarında kayıtlı </a:t>
            </a:r>
            <a:r>
              <a:rPr lang="tr-TR" dirty="0" err="1">
                <a:latin typeface="Times New Roman" pitchFamily="18" charset="0"/>
                <a:cs typeface="Times New Roman" pitchFamily="18" charset="0"/>
              </a:rPr>
              <a:t>ön</a:t>
            </a:r>
            <a:r>
              <a:rPr lang="tr-TR" dirty="0">
                <a:latin typeface="Times New Roman" pitchFamily="18" charset="0"/>
                <a:cs typeface="Times New Roman" pitchFamily="18" charset="0"/>
              </a:rPr>
              <a:t> lisans, lisans, </a:t>
            </a:r>
            <a:r>
              <a:rPr lang="tr-TR" dirty="0" err="1">
                <a:latin typeface="Times New Roman" pitchFamily="18" charset="0"/>
                <a:cs typeface="Times New Roman" pitchFamily="18" charset="0"/>
              </a:rPr>
              <a:t>yüksek</a:t>
            </a:r>
            <a:r>
              <a:rPr lang="tr-TR" dirty="0">
                <a:latin typeface="Times New Roman" pitchFamily="18" charset="0"/>
                <a:cs typeface="Times New Roman" pitchFamily="18" charset="0"/>
              </a:rPr>
              <a:t> lisans veya doktora </a:t>
            </a:r>
            <a:r>
              <a:rPr lang="tr-TR" dirty="0" err="1" smtClean="0">
                <a:latin typeface="Times New Roman" pitchFamily="18" charset="0"/>
                <a:cs typeface="Times New Roman" pitchFamily="18" charset="0"/>
              </a:rPr>
              <a:t>öğrencisi</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olması, </a:t>
            </a:r>
            <a:endParaRPr lang="ky-KG" dirty="0" smtClean="0">
              <a:latin typeface="Times New Roman" pitchFamily="18" charset="0"/>
              <a:cs typeface="Times New Roman" pitchFamily="18" charset="0"/>
            </a:endParaRP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Ön lisans ve lisans </a:t>
            </a:r>
            <a:r>
              <a:rPr lang="tr-TR" dirty="0" err="1" smtClean="0">
                <a:latin typeface="Times New Roman" pitchFamily="18" charset="0"/>
                <a:cs typeface="Times New Roman" pitchFamily="18" charset="0"/>
              </a:rPr>
              <a:t>öğrencilerinin</a:t>
            </a: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genel akademik not ortalamasının </a:t>
            </a:r>
            <a:r>
              <a:rPr lang="tr-TR" b="1" dirty="0" smtClean="0">
                <a:latin typeface="Times New Roman" pitchFamily="18" charset="0"/>
                <a:cs typeface="Times New Roman" pitchFamily="18" charset="0"/>
              </a:rPr>
              <a:t>4 üzerinden </a:t>
            </a:r>
            <a:r>
              <a:rPr lang="tr-TR" b="1" dirty="0">
                <a:latin typeface="Times New Roman" pitchFamily="18" charset="0"/>
                <a:cs typeface="Times New Roman" pitchFamily="18" charset="0"/>
              </a:rPr>
              <a:t>en </a:t>
            </a:r>
            <a:r>
              <a:rPr lang="tr-TR" b="1" dirty="0" smtClean="0">
                <a:latin typeface="Times New Roman" pitchFamily="18" charset="0"/>
                <a:cs typeface="Times New Roman" pitchFamily="18" charset="0"/>
              </a:rPr>
              <a:t>2,5 olması</a:t>
            </a:r>
            <a:r>
              <a:rPr lang="tr-TR" dirty="0">
                <a:latin typeface="Times New Roman" pitchFamily="18" charset="0"/>
                <a:cs typeface="Times New Roman" pitchFamily="18" charset="0"/>
              </a:rPr>
              <a:t>, </a:t>
            </a:r>
          </a:p>
        </p:txBody>
      </p:sp>
    </p:spTree>
    <p:extLst>
      <p:ext uri="{BB962C8B-B14F-4D97-AF65-F5344CB8AC3E}">
        <p14:creationId xmlns:p14="http://schemas.microsoft.com/office/powerpoint/2010/main" val="3061193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t>Yüksek</a:t>
            </a:r>
            <a:r>
              <a:rPr lang="tr-TR" dirty="0"/>
              <a:t> lisans ve doktora </a:t>
            </a:r>
            <a:r>
              <a:rPr lang="tr-TR" dirty="0" err="1" smtClean="0"/>
              <a:t>öğrencilerinin</a:t>
            </a:r>
            <a:r>
              <a:rPr lang="tr-TR" dirty="0" smtClean="0"/>
              <a:t> </a:t>
            </a:r>
            <a:r>
              <a:rPr lang="tr-TR" dirty="0"/>
              <a:t>genel akademik not ortalamasının </a:t>
            </a:r>
            <a:r>
              <a:rPr lang="tr-TR" b="1" dirty="0"/>
              <a:t>4</a:t>
            </a:r>
            <a:r>
              <a:rPr lang="tr-TR" b="1" dirty="0" smtClean="0"/>
              <a:t> </a:t>
            </a:r>
            <a:r>
              <a:rPr lang="tr-TR" b="1" dirty="0" err="1"/>
              <a:t>üzerinden</a:t>
            </a:r>
            <a:r>
              <a:rPr lang="tr-TR" b="1" dirty="0"/>
              <a:t> en az </a:t>
            </a:r>
            <a:r>
              <a:rPr lang="tr-TR" b="1" dirty="0" smtClean="0"/>
              <a:t>3,0 </a:t>
            </a:r>
            <a:r>
              <a:rPr lang="tr-TR" b="1" dirty="0"/>
              <a:t>olması.</a:t>
            </a:r>
            <a:endParaRPr lang="tr-TR" dirty="0"/>
          </a:p>
          <a:p>
            <a:endParaRPr lang="tr-TR" dirty="0" smtClean="0"/>
          </a:p>
          <a:p>
            <a:r>
              <a:rPr lang="tr-TR" dirty="0" smtClean="0"/>
              <a:t>Üniversitemizde yapılacak olan dil sınavına girmek veya eşdeğer kabul edilen dil belgesi sunmak. </a:t>
            </a:r>
            <a:endParaRPr lang="tr-TR" dirty="0"/>
          </a:p>
        </p:txBody>
      </p:sp>
    </p:spTree>
    <p:extLst>
      <p:ext uri="{BB962C8B-B14F-4D97-AF65-F5344CB8AC3E}">
        <p14:creationId xmlns:p14="http://schemas.microsoft.com/office/powerpoint/2010/main" val="289127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400" dirty="0">
                <a:latin typeface="Times New Roman" pitchFamily="18" charset="0"/>
                <a:cs typeface="Times New Roman" pitchFamily="18" charset="0"/>
              </a:rPr>
              <a:t>Öğrencilerin </a:t>
            </a:r>
            <a:r>
              <a:rPr lang="tr-TR" sz="4400" dirty="0" smtClean="0">
                <a:latin typeface="Times New Roman" pitchFamily="18" charset="0"/>
                <a:cs typeface="Times New Roman" pitchFamily="18" charset="0"/>
              </a:rPr>
              <a:t>Seçilmesi</a:t>
            </a:r>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a:xfrm>
            <a:off x="611560" y="1447800"/>
            <a:ext cx="8532440" cy="4800600"/>
          </a:xfrm>
        </p:spPr>
        <p:txBody>
          <a:bodyPr>
            <a:normAutofit/>
          </a:bodyPr>
          <a:lstStyle/>
          <a:p>
            <a:pPr marL="82296" indent="0">
              <a:buNone/>
            </a:pPr>
            <a:endParaRPr lang="tr-TR" sz="3600" dirty="0">
              <a:latin typeface="Times New Roman" pitchFamily="18" charset="0"/>
              <a:cs typeface="Times New Roman" pitchFamily="18" charset="0"/>
            </a:endParaRPr>
          </a:p>
          <a:p>
            <a:r>
              <a:rPr lang="tr-TR" sz="3600" dirty="0" smtClean="0">
                <a:solidFill>
                  <a:srgbClr val="FF0000"/>
                </a:solidFill>
                <a:latin typeface="Times New Roman" pitchFamily="18" charset="0"/>
                <a:cs typeface="Times New Roman" pitchFamily="18" charset="0"/>
              </a:rPr>
              <a:t>Mevlana Puanı = </a:t>
            </a:r>
            <a:br>
              <a:rPr lang="tr-TR" sz="3600" dirty="0" smtClean="0">
                <a:solidFill>
                  <a:srgbClr val="FF0000"/>
                </a:solidFill>
                <a:latin typeface="Times New Roman" pitchFamily="18" charset="0"/>
                <a:cs typeface="Times New Roman" pitchFamily="18" charset="0"/>
              </a:rPr>
            </a:br>
            <a:r>
              <a:rPr lang="tr-TR" sz="3600" dirty="0" smtClean="0">
                <a:solidFill>
                  <a:srgbClr val="FF0000"/>
                </a:solidFill>
                <a:latin typeface="Times New Roman" pitchFamily="18" charset="0"/>
                <a:cs typeface="Times New Roman" pitchFamily="18" charset="0"/>
              </a:rPr>
              <a:t>AGNO*%50 + DİL PUANI*%50</a:t>
            </a:r>
            <a:endParaRPr lang="tr-TR"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70051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TotalTime>
  <Words>469</Words>
  <Application>Microsoft Office PowerPoint</Application>
  <PresentationFormat>Ekran Gösterisi (4:3)</PresentationFormat>
  <Paragraphs>67</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PowerPoint Sunusu</vt:lpstr>
      <vt:lpstr>MEVLANA DEĞİŞİM PROGRAMI</vt:lpstr>
      <vt:lpstr>HANGİ ÜLKELERE GİDİLEBİLİNİR?</vt:lpstr>
      <vt:lpstr>DEĞİŞİM SÜRESİ NE KADAR</vt:lpstr>
      <vt:lpstr>KİMLER BAŞVURABİLİR?</vt:lpstr>
      <vt:lpstr>PowerPoint Sunusu</vt:lpstr>
      <vt:lpstr>BAŞVURU ŞARTLARI</vt:lpstr>
      <vt:lpstr>PowerPoint Sunusu</vt:lpstr>
      <vt:lpstr>Öğrencilerin Seçilmesi</vt:lpstr>
      <vt:lpstr>Öğretim Elemanları</vt:lpstr>
      <vt:lpstr>Başvuru Tarihleri</vt:lpstr>
      <vt:lpstr>Başvuru Süreci</vt:lpstr>
      <vt:lpstr>Dönem Kaybına Uğranır mı?</vt:lpstr>
      <vt:lpstr>Burs Miktarı ve Barınma</vt:lpstr>
      <vt:lpstr>Öğretim Elemanlarına Sağlanan Destekler?</vt:lpstr>
      <vt:lpstr>İletişim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Erasmus Destek</dc:creator>
  <cp:lastModifiedBy>pc223</cp:lastModifiedBy>
  <cp:revision>36</cp:revision>
  <dcterms:created xsi:type="dcterms:W3CDTF">2014-03-03T12:55:40Z</dcterms:created>
  <dcterms:modified xsi:type="dcterms:W3CDTF">2015-03-05T05:56:15Z</dcterms:modified>
</cp:coreProperties>
</file>